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9"/>
  </p:handoutMasterIdLst>
  <p:sldIdLst>
    <p:sldId id="288" r:id="rId2"/>
    <p:sldId id="327" r:id="rId3"/>
    <p:sldId id="414" r:id="rId4"/>
    <p:sldId id="415" r:id="rId5"/>
    <p:sldId id="258" r:id="rId6"/>
    <p:sldId id="416" r:id="rId7"/>
    <p:sldId id="417" r:id="rId8"/>
    <p:sldId id="418" r:id="rId9"/>
    <p:sldId id="510" r:id="rId10"/>
    <p:sldId id="448" r:id="rId11"/>
    <p:sldId id="511" r:id="rId12"/>
    <p:sldId id="419" r:id="rId13"/>
    <p:sldId id="420" r:id="rId14"/>
    <p:sldId id="512" r:id="rId15"/>
    <p:sldId id="422" r:id="rId16"/>
    <p:sldId id="513" r:id="rId17"/>
    <p:sldId id="423" r:id="rId18"/>
    <p:sldId id="496" r:id="rId19"/>
    <p:sldId id="514" r:id="rId20"/>
    <p:sldId id="425" r:id="rId21"/>
    <p:sldId id="426" r:id="rId22"/>
    <p:sldId id="424" r:id="rId23"/>
    <p:sldId id="429" r:id="rId24"/>
    <p:sldId id="515" r:id="rId25"/>
    <p:sldId id="427" r:id="rId26"/>
    <p:sldId id="430" r:id="rId27"/>
    <p:sldId id="516" r:id="rId2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E0E3"/>
    <a:srgbClr val="007DC4"/>
    <a:srgbClr val="FFCC00"/>
    <a:srgbClr val="FFF7D5"/>
    <a:srgbClr val="FEF7C2"/>
    <a:srgbClr val="EDE1EF"/>
    <a:srgbClr val="E7E2EE"/>
    <a:srgbClr val="270A70"/>
    <a:srgbClr val="300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8" autoAdjust="0"/>
    <p:restoredTop sz="94686" autoAdjust="0"/>
  </p:normalViewPr>
  <p:slideViewPr>
    <p:cSldViewPr>
      <p:cViewPr varScale="1">
        <p:scale>
          <a:sx n="121" d="100"/>
          <a:sy n="121" d="100"/>
        </p:scale>
        <p:origin x="102" y="57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5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C81617-E39A-451F-BE7F-056B355D80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7DC38-20BB-49D4-AC8F-DF2ECD730A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77AD6039-AFE8-45B1-AAF4-C002CA4321A8}" type="datetimeFigureOut">
              <a:rPr lang="en-US"/>
              <a:pPr>
                <a:defRPr/>
              </a:pPr>
              <a:t>3/3/2025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F3C31-B84C-4DD8-8B8F-23EE95B3AE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CDE3A-186A-404F-BDCF-A5CA91A164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EC35D4B-3572-4DAC-9596-6B00A6A9FA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1">
            <a:extLst>
              <a:ext uri="{FF2B5EF4-FFF2-40B4-BE49-F238E27FC236}">
                <a16:creationId xmlns:a16="http://schemas.microsoft.com/office/drawing/2014/main" id="{A0FB226A-1663-4821-A1F4-62431D18AA9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4800" y="1905000"/>
            <a:ext cx="3429000" cy="5191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en-US" sz="2800" b="1" dirty="0">
                <a:solidFill>
                  <a:srgbClr val="007DC4"/>
                </a:solidFill>
                <a:latin typeface="Tw Cen MT" pitchFamily="34" charset="0"/>
              </a:rPr>
              <a:t>C H A P T E R  1</a:t>
            </a:r>
          </a:p>
        </p:txBody>
      </p:sp>
      <p:sp>
        <p:nvSpPr>
          <p:cNvPr id="3" name="Text Box 13">
            <a:extLst>
              <a:ext uri="{FF2B5EF4-FFF2-40B4-BE49-F238E27FC236}">
                <a16:creationId xmlns:a16="http://schemas.microsoft.com/office/drawing/2014/main" id="{34B4007F-B140-49A8-A79A-B19E005AE83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4800" y="2514600"/>
            <a:ext cx="3048000" cy="23082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en-US" sz="3600" b="1" dirty="0">
                <a:latin typeface="Tw Cen MT" pitchFamily="34" charset="0"/>
              </a:rPr>
              <a:t>Introduction to Computers and Programming</a:t>
            </a:r>
          </a:p>
        </p:txBody>
      </p:sp>
      <p:pic>
        <p:nvPicPr>
          <p:cNvPr id="5" name="Picture 4" descr="A turtle on the ground&#10;&#10;Description automatically generated with low confidence">
            <a:extLst>
              <a:ext uri="{FF2B5EF4-FFF2-40B4-BE49-F238E27FC236}">
                <a16:creationId xmlns:a16="http://schemas.microsoft.com/office/drawing/2014/main" id="{FB455C46-C209-46FF-B825-706EEE8D7A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695153"/>
            <a:ext cx="4240475" cy="546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41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71BBC2E7-DB00-49F5-B192-0D43C2717B6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6A9945-600D-4B49-8D3B-C6B305272C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4648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04800"/>
            <a:ext cx="2057400" cy="58213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213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48096785-705E-4889-AFB5-2F6021B7C55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B1476E-0381-46E1-A1C6-664EA363F1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6040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Char char="•"/>
              <a:defRPr/>
            </a:lvl1pPr>
            <a:lvl2pPr marL="742950" indent="-285750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Char char="•"/>
              <a:defRPr/>
            </a:lvl2pPr>
            <a:lvl3pPr marL="1143000" indent="-228600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Char char="•"/>
              <a:defRPr/>
            </a:lvl3pPr>
            <a:lvl4pPr marL="1600200" indent="-228600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Char char="•"/>
              <a:defRPr/>
            </a:lvl4pPr>
            <a:lvl5pPr marL="2057400" indent="-228600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he-IL" dirty="0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98F8AADD-DB8D-497A-80FF-B86AA73C4D2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D6199B-3C8D-457A-B0E9-3218872D22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151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86E39FB1-FBAB-4AEF-9BAD-5A1C2808AA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492F46-1F74-4C29-9ACE-E7243234DD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7782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56494F41-CBF2-4BDD-84F0-E88784264F6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64AE77-0E59-4865-91B1-66EBC86B040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1181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D20D6332-0172-4912-AB39-0D7A042AF86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344673-D5E0-467B-9ED9-DDAFEF92136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25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30B1AE8B-1B4D-43CB-840D-6238FA97D3B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DE009D-B54E-4971-A76C-321093FA370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9419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183CC6EA-2E81-4030-AA26-91EBE587796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5FA92D-4A4A-4D94-9FA2-5484F2907C6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7182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B5A090E0-6218-4A9B-9A81-78821ED39B0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AC9940-0A3C-418A-A801-D53386D006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171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5D40FC5A-1D9C-400F-86EC-954AD9ED30C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5AC75A-5D58-472E-8A99-5C8B42A5A33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2695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CFDFE"/>
            </a:gs>
            <a:gs pos="74001">
              <a:srgbClr val="E0F1F2"/>
            </a:gs>
            <a:gs pos="83000">
              <a:srgbClr val="E0F1F2"/>
            </a:gs>
            <a:gs pos="100000">
              <a:srgbClr val="EBF6F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992F2543-AD63-4376-A368-545094E321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762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Haga clic para editar el estilo del título principal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26A5387-A7B4-45E7-BA58-532383F69F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Haga clic para editar los estilos de texto maestro</a:t>
            </a:r>
          </a:p>
          <a:p>
            <a:pPr lvl="1"/>
            <a:r>
              <a:rPr lang="en-US" altLang="en-US"/>
              <a:t>Segundo nivel</a:t>
            </a:r>
          </a:p>
          <a:p>
            <a:pPr lvl="2"/>
            <a:r>
              <a:rPr lang="en-US" altLang="en-US"/>
              <a:t>Tercer nivel</a:t>
            </a:r>
          </a:p>
          <a:p>
            <a:pPr lvl="3"/>
            <a:r>
              <a:rPr lang="en-US" altLang="en-US"/>
              <a:t>Cuarto nivel</a:t>
            </a:r>
          </a:p>
          <a:p>
            <a:pPr lvl="4"/>
            <a:r>
              <a:rPr lang="en-US" altLang="en-US"/>
              <a:t>Quinto nivel</a:t>
            </a: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EB632D76-08CD-4C04-BFA8-B834A7ACFB0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C03DC75F-7C0C-49D3-A21A-D864C3DCD066}" type="slidenum">
              <a:rPr lang="en-US" altLang="en-US"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Arial" pitchFamily="34" charset="0"/>
          <a:cs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Arial" pitchFamily="34" charset="0"/>
          <a:cs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Arial" pitchFamily="34" charset="0"/>
          <a:cs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7DC4"/>
          </a:solidFill>
          <a:latin typeface="Arial" pitchFamily="34" charset="0"/>
          <a:cs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rgbClr val="270A70"/>
          </a:solidFill>
          <a:latin typeface="Arial" pitchFamily="34" charset="0"/>
          <a:cs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rgbClr val="270A70"/>
          </a:solidFill>
          <a:latin typeface="Arial" pitchFamily="34" charset="0"/>
          <a:cs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rgbClr val="270A70"/>
          </a:solidFill>
          <a:latin typeface="Arial" pitchFamily="34" charset="0"/>
          <a:cs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rgbClr val="270A70"/>
          </a:solidFill>
          <a:latin typeface="Arial" pitchFamily="34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4211BB"/>
        </a:buClr>
        <a:buFont typeface="Arial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4211BB"/>
        </a:buClr>
        <a:buFont typeface="Arial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4211BB"/>
        </a:buClr>
        <a:buFont typeface="Arial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4211BB"/>
        </a:buClr>
        <a:buFont typeface="Arial" pitchFamily="34" charset="0"/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6FECA004-932D-4E38-B822-0654FFD484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sz="4000" b="0" dirty="0">
                <a:effectLst/>
                <a:latin typeface="+mn-lt"/>
              </a:rPr>
              <a:t>Pilas y colas</a:t>
            </a:r>
            <a:endParaRPr lang="es-ES_tradnl" altLang="en-US" dirty="0"/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698BC4CC-9734-41AE-83DB-1CFE7D3A75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es-ES_tradnl" altLang="en-US" sz="2400" dirty="0">
                <a:solidFill>
                  <a:schemeClr val="accent2"/>
                </a:solidFill>
              </a:rPr>
              <a:t>Unidad 2 Estructuras de datos lineales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6FECA004-932D-4E38-B822-0654FFD484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/>
              <a:t>Temas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698BC4CC-9734-41AE-83DB-1CFE7D3A75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b="0" dirty="0">
                <a:solidFill>
                  <a:schemeClr val="accent3">
                    <a:lumMod val="75000"/>
                  </a:schemeClr>
                </a:solidFill>
              </a:rPr>
              <a:t>Diferentes estructuras para diferentes casos de uso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dirty="0">
                <a:solidFill>
                  <a:schemeClr val="accent2"/>
                </a:solidFill>
              </a:rPr>
              <a:t>Pilas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b="0" dirty="0">
                <a:solidFill>
                  <a:schemeClr val="accent3">
                    <a:lumMod val="75000"/>
                  </a:schemeClr>
                </a:solidFill>
              </a:rPr>
              <a:t>Colas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b="0" dirty="0">
                <a:solidFill>
                  <a:schemeClr val="accent3">
                    <a:lumMod val="75000"/>
                  </a:schemeClr>
                </a:solidFill>
              </a:rPr>
              <a:t>Colas prioritarias</a:t>
            </a:r>
          </a:p>
        </p:txBody>
      </p:sp>
    </p:spTree>
    <p:extLst>
      <p:ext uri="{BB962C8B-B14F-4D97-AF65-F5344CB8AC3E}">
        <p14:creationId xmlns:p14="http://schemas.microsoft.com/office/powerpoint/2010/main" val="2760592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Pilas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altLang="en-US" sz="2400" b="0" dirty="0"/>
              <a:t>Una pila (</a:t>
            </a:r>
            <a:r>
              <a:rPr lang="es-ES_tradnl" altLang="en-US" sz="2400" b="0" dirty="0" err="1"/>
              <a:t>stack</a:t>
            </a:r>
            <a:r>
              <a:rPr lang="es-ES_tradnl" altLang="en-US" sz="2400" b="0" dirty="0"/>
              <a:t>) sólo permite acceder a un único elemento de datos de la colección:</a:t>
            </a:r>
          </a:p>
          <a:p>
            <a:pPr lvl="1" eaLnBrk="1" hangingPunct="1">
              <a:defRPr/>
            </a:pPr>
            <a:r>
              <a:rPr lang="es-ES_tradnl" altLang="en-US" sz="2000" dirty="0"/>
              <a:t>el último elemento insertado </a:t>
            </a:r>
            <a:r>
              <a:rPr lang="es-ES" sz="2000" dirty="0"/>
              <a:t>(también conocido como el tope de la pila)</a:t>
            </a:r>
            <a:r>
              <a:rPr lang="es-ES_tradnl" altLang="en-US" sz="2000" dirty="0"/>
              <a:t>.</a:t>
            </a:r>
          </a:p>
          <a:p>
            <a:pPr eaLnBrk="1" hangingPunct="1">
              <a:defRPr/>
            </a:pPr>
            <a:r>
              <a:rPr lang="es-ES_tradnl" altLang="en-US" sz="2400" b="0" dirty="0"/>
              <a:t>Al retirar este elemento se accede al penúltimo elemento insertado, y así sucesivamente.</a:t>
            </a:r>
          </a:p>
          <a:p>
            <a:pPr lvl="1" eaLnBrk="1" hangingPunct="1">
              <a:defRPr/>
            </a:pPr>
            <a:r>
              <a:rPr lang="es-ES" altLang="en-US" sz="2000" dirty="0"/>
              <a:t>Aunque esta restricción puede parecer limitante, el comportamiento de las pilas es útil en muchas situaciones de programación</a:t>
            </a:r>
            <a:r>
              <a:rPr lang="es-ES_tradnl" altLang="en-US" sz="2000" dirty="0"/>
              <a:t>. Por ejemplo:</a:t>
            </a:r>
          </a:p>
          <a:p>
            <a:pPr lvl="2" eaLnBrk="1" hangingPunct="1">
              <a:defRPr/>
            </a:pPr>
            <a:r>
              <a:rPr lang="es-ES" sz="1800" b="1" dirty="0"/>
              <a:t>Verificación de paréntesis, llaves y corchetes equilibrados:</a:t>
            </a:r>
            <a:br>
              <a:rPr lang="es-ES" sz="1800" dirty="0"/>
            </a:br>
            <a:r>
              <a:rPr lang="es-ES_tradnl" sz="1800" dirty="0"/>
              <a:t>S</a:t>
            </a:r>
            <a:r>
              <a:rPr lang="es-ES_tradnl" altLang="en-US" sz="1800" dirty="0"/>
              <a:t>e puede utilizar una pila para comprobar si los paréntesis, llaves y corchetes están equilibrados en un programa informático.</a:t>
            </a:r>
          </a:p>
        </p:txBody>
      </p:sp>
    </p:spTree>
    <p:extLst>
      <p:ext uri="{BB962C8B-B14F-4D97-AF65-F5344CB8AC3E}">
        <p14:creationId xmlns:p14="http://schemas.microsoft.com/office/powerpoint/2010/main" val="2278765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Pilas cont.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24400"/>
          </a:xfrm>
        </p:spPr>
        <p:txBody>
          <a:bodyPr/>
          <a:lstStyle/>
          <a:p>
            <a:pPr lvl="2" eaLnBrk="1" hangingPunct="1">
              <a:defRPr/>
            </a:pPr>
            <a:r>
              <a:rPr lang="es-ES" sz="1800" b="1" dirty="0"/>
              <a:t>Gestión de llamadas a funciones: </a:t>
            </a:r>
            <a:br>
              <a:rPr lang="es-ES" sz="1800" b="1" dirty="0"/>
            </a:br>
            <a:r>
              <a:rPr lang="es-ES_tradnl" altLang="en-US" sz="1800" dirty="0"/>
              <a:t>Los ordenadores utilizan una arquitectura basada en pilas.</a:t>
            </a:r>
          </a:p>
          <a:p>
            <a:pPr lvl="3" eaLnBrk="1" hangingPunct="1">
              <a:defRPr/>
            </a:pPr>
            <a:r>
              <a:rPr lang="es-ES_tradnl" altLang="en-US" sz="1600" dirty="0"/>
              <a:t>Cuando se llama a una función o método, la dirección de retorno y los argumentos de la función se introducen en la pila en un orden determinado.</a:t>
            </a:r>
          </a:p>
          <a:p>
            <a:pPr lvl="3" eaLnBrk="1" hangingPunct="1">
              <a:defRPr/>
            </a:pPr>
            <a:r>
              <a:rPr lang="es-ES" sz="1600" dirty="0"/>
              <a:t>Al finalizar la ejecución de la función, estos datos se retiran de la pila para restaurar el estado anterior</a:t>
            </a:r>
            <a:r>
              <a:rPr lang="es-ES_tradnl" alt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5411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58B64A5C-D870-40D1-90B7-35833B5DB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962400"/>
            <a:ext cx="2704800" cy="2704800"/>
          </a:xfrm>
          <a:prstGeom prst="rect">
            <a:avLst/>
          </a:prstGeom>
        </p:spPr>
      </p:pic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La analogía postal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" altLang="en-US" sz="2400" b="0" dirty="0"/>
              <a:t>En los sistemas de mensajería, es común que se acumule un gran número de mensajes</a:t>
            </a:r>
            <a:r>
              <a:rPr lang="es-ES_tradnl" altLang="en-US" sz="2400" b="0" dirty="0"/>
              <a:t>.</a:t>
            </a:r>
          </a:p>
          <a:p>
            <a:pPr eaLnBrk="1" hangingPunct="1">
              <a:defRPr/>
            </a:pPr>
            <a:r>
              <a:rPr lang="es-ES" sz="2400" b="0" dirty="0"/>
              <a:t>Al comenzar a procesarlos, se sigue un enfoque de arriba hacia abajo, es decir, se atiende un mensaje a la vez, comenzando por el más reciente</a:t>
            </a:r>
            <a:r>
              <a:rPr lang="es-ES_tradnl" altLang="en-US" sz="2400" b="0" dirty="0"/>
              <a:t>.</a:t>
            </a:r>
          </a:p>
          <a:p>
            <a:r>
              <a:rPr lang="es-ES" sz="2400" b="0" dirty="0"/>
              <a:t>El proceso funciona de la siguiente manera: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sz="2000" b="0" dirty="0"/>
              <a:t>Se procesa el primer mensaje (el más reciente)</a:t>
            </a:r>
            <a:br>
              <a:rPr lang="es-ES" sz="2000" b="0" dirty="0"/>
            </a:br>
            <a:r>
              <a:rPr lang="es-ES" sz="2000" b="0" dirty="0"/>
              <a:t> y, una vez atendido, se elimina de la pila.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sz="2000" b="0" dirty="0"/>
              <a:t>El siguiente mensaje en la pila pasa a ser</a:t>
            </a:r>
            <a:br>
              <a:rPr lang="es-ES" sz="2000" b="0" dirty="0"/>
            </a:br>
            <a:r>
              <a:rPr lang="es-ES" sz="2000" b="0" dirty="0"/>
              <a:t>el primero, y se procede a procesarlo.</a:t>
            </a:r>
          </a:p>
          <a:p>
            <a:pPr marL="0" indent="0" eaLnBrk="1" hangingPunct="1">
              <a:buNone/>
              <a:defRPr/>
            </a:pPr>
            <a:endParaRPr lang="es-ES_tradnl" alt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131055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58B64A5C-D870-40D1-90B7-35833B5DB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962400"/>
            <a:ext cx="2704800" cy="2704800"/>
          </a:xfrm>
          <a:prstGeom prst="rect">
            <a:avLst/>
          </a:prstGeom>
        </p:spPr>
      </p:pic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La analogía postal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marL="914400" lvl="1" indent="-457200">
              <a:buFont typeface="+mj-lt"/>
              <a:buAutoNum type="arabicPeriod" startAt="3"/>
            </a:pPr>
            <a:r>
              <a:rPr lang="es-ES" sz="2000" b="0" dirty="0"/>
              <a:t>Este ciclo se repite hasta que se llega al mensaje más antiguo, que inicialmente estaba en la parte inferior de la pila y ahora es el primero.</a:t>
            </a:r>
          </a:p>
          <a:p>
            <a:pPr eaLnBrk="1" hangingPunct="1">
              <a:defRPr/>
            </a:pPr>
            <a:r>
              <a:rPr lang="es-ES" altLang="en-US" sz="2400" b="0" dirty="0"/>
              <a:t>La lógica detrás de este enfoque es simple:</a:t>
            </a:r>
          </a:p>
          <a:p>
            <a:pPr lvl="1" eaLnBrk="1" hangingPunct="1">
              <a:defRPr/>
            </a:pPr>
            <a:r>
              <a:rPr lang="es-ES" altLang="en-US" sz="2000" b="0" dirty="0"/>
              <a:t>Se prioriza el mensaje más reciente, lo que permite manejar la información reciente primero y avanzar progresivamente hacia los mensajes más antiguos.</a:t>
            </a:r>
            <a:endParaRPr lang="es-ES_tradnl" alt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3471703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La analogía postal cont.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" sz="2400" b="0" dirty="0"/>
              <a:t>Otra posibilidad sería procesar los mensajes en orden cronológico, es decir, comenzando por el más antiguo</a:t>
            </a:r>
            <a:r>
              <a:rPr lang="es-ES_tradnl" altLang="en-US" sz="2400" b="0" dirty="0"/>
              <a:t>. </a:t>
            </a:r>
          </a:p>
          <a:p>
            <a:pPr lvl="1" eaLnBrk="1" hangingPunct="1">
              <a:defRPr/>
            </a:pPr>
            <a:r>
              <a:rPr lang="es-ES" sz="2000" dirty="0"/>
              <a:t>En este caso, se retiraría el correo de la </a:t>
            </a:r>
            <a:r>
              <a:rPr lang="es-ES" sz="2000" b="1" dirty="0"/>
              <a:t>parte inferior de la pila</a:t>
            </a:r>
            <a:r>
              <a:rPr lang="es-ES" sz="2000" dirty="0"/>
              <a:t>, lo que permitiría a los usuarios ver los mensajes en el orden en que llegaron.</a:t>
            </a:r>
            <a:endParaRPr lang="es-ES_tradnl" altLang="en-US" sz="2000" dirty="0"/>
          </a:p>
          <a:p>
            <a:pPr lvl="1" eaLnBrk="1" hangingPunct="1">
              <a:defRPr/>
            </a:pPr>
            <a:r>
              <a:rPr lang="es-ES" sz="2000" dirty="0"/>
              <a:t>Este enfoque corresponde al comportamiento de una </a:t>
            </a:r>
            <a:r>
              <a:rPr lang="es-ES" sz="2000" b="1" dirty="0"/>
              <a:t>cola (</a:t>
            </a:r>
            <a:r>
              <a:rPr lang="es-ES" sz="2000" b="1" dirty="0" err="1"/>
              <a:t>queue</a:t>
            </a:r>
            <a:r>
              <a:rPr lang="es-ES" sz="2000" b="1" dirty="0"/>
              <a:t>).</a:t>
            </a:r>
            <a:endParaRPr lang="es-ES_tradnl" altLang="en-US" sz="2000" dirty="0"/>
          </a:p>
        </p:txBody>
      </p:sp>
      <p:pic>
        <p:nvPicPr>
          <p:cNvPr id="3" name="Picture 2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58B64A5C-D870-40D1-90B7-35833B5DB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119041"/>
            <a:ext cx="2704800" cy="27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03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La analogía postal cont.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" sz="2400" dirty="0"/>
              <a:t>Alternativamente, los mensajes podrían organizarse por prioridad antes de ser procesados.</a:t>
            </a:r>
          </a:p>
          <a:p>
            <a:pPr lvl="1" eaLnBrk="1" hangingPunct="1">
              <a:defRPr/>
            </a:pPr>
            <a:r>
              <a:rPr lang="es-ES" sz="2000" dirty="0"/>
              <a:t>En este caso, los mensajes se reorganizan para que los de mayor importancia o urgencia se procesen primero, independientemente del orden de llegada.</a:t>
            </a:r>
          </a:p>
          <a:p>
            <a:pPr lvl="1" eaLnBrk="1" hangingPunct="1">
              <a:defRPr/>
            </a:pPr>
            <a:r>
              <a:rPr lang="es-ES" sz="2000" dirty="0"/>
              <a:t>Se utilizaría una cola prioritaria (</a:t>
            </a:r>
            <a:r>
              <a:rPr lang="es-ES" sz="2000" dirty="0" err="1"/>
              <a:t>priority</a:t>
            </a:r>
            <a:r>
              <a:rPr lang="es-ES" sz="2000" dirty="0"/>
              <a:t> </a:t>
            </a:r>
            <a:r>
              <a:rPr lang="es-ES" sz="2000" dirty="0" err="1"/>
              <a:t>queue</a:t>
            </a:r>
            <a:r>
              <a:rPr lang="es-ES" sz="2000" dirty="0"/>
              <a:t>).</a:t>
            </a:r>
            <a:endParaRPr lang="es-ES_tradnl" altLang="en-US" sz="2000" dirty="0"/>
          </a:p>
        </p:txBody>
      </p:sp>
      <p:pic>
        <p:nvPicPr>
          <p:cNvPr id="3" name="Picture 2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58B64A5C-D870-40D1-90B7-35833B5DB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119041"/>
            <a:ext cx="2704800" cy="27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9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Aplicaciones de la pila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" altLang="en-US" sz="2400" b="0" dirty="0"/>
              <a:t>Navegadores web: </a:t>
            </a:r>
          </a:p>
          <a:p>
            <a:pPr lvl="1" eaLnBrk="1" hangingPunct="1">
              <a:defRPr/>
            </a:pPr>
            <a:r>
              <a:rPr lang="es-ES" altLang="en-US" sz="2000" dirty="0"/>
              <a:t>utilizan la pila para guardar el historial de los sitios web.</a:t>
            </a:r>
          </a:p>
          <a:p>
            <a:pPr eaLnBrk="1" hangingPunct="1">
              <a:defRPr/>
            </a:pPr>
            <a:r>
              <a:rPr lang="es-ES" altLang="en-US" sz="2400" b="0" dirty="0"/>
              <a:t>Gestión de empleados:</a:t>
            </a:r>
          </a:p>
          <a:p>
            <a:pPr lvl="1" eaLnBrk="1" hangingPunct="1">
              <a:defRPr/>
            </a:pPr>
            <a:r>
              <a:rPr lang="es-ES" altLang="en-US" sz="2000" b="0" dirty="0"/>
              <a:t>Cuando una empresa necesita reducir su plantilla</a:t>
            </a:r>
            <a:r>
              <a:rPr lang="es-ES" altLang="en-US" sz="2000" dirty="0"/>
              <a:t>, </a:t>
            </a:r>
            <a:r>
              <a:rPr lang="es-ES" sz="2000" dirty="0"/>
              <a:t>a menudo se aplica el principio </a:t>
            </a:r>
            <a:r>
              <a:rPr lang="es-ES" altLang="en-US" sz="2000" dirty="0"/>
              <a:t>"último en entrar, primero en salir“.</a:t>
            </a:r>
          </a:p>
          <a:p>
            <a:pPr eaLnBrk="1" hangingPunct="1">
              <a:defRPr/>
            </a:pPr>
            <a:r>
              <a:rPr lang="es-ES" altLang="en-US" sz="2400" b="0" dirty="0"/>
              <a:t>Botón deshacer en aplicaciones de software como editores de texto.</a:t>
            </a:r>
          </a:p>
          <a:p>
            <a:pPr eaLnBrk="1" hangingPunct="1">
              <a:defRPr/>
            </a:pPr>
            <a:r>
              <a:rPr lang="es-ES" altLang="en-US" sz="2400" b="0" dirty="0"/>
              <a:t>Buscar un camino para escapar de</a:t>
            </a:r>
            <a:br>
              <a:rPr lang="es-ES" altLang="en-US" sz="2400" b="0" dirty="0"/>
            </a:br>
            <a:r>
              <a:rPr lang="es-ES" altLang="en-US" sz="2400" b="0" dirty="0"/>
              <a:t>un laberinto (</a:t>
            </a:r>
            <a:r>
              <a:rPr lang="es-ES" altLang="en-US" sz="2400" b="0" dirty="0" err="1"/>
              <a:t>backtracking</a:t>
            </a:r>
            <a:r>
              <a:rPr lang="es-ES" altLang="en-US" sz="2400" b="0" dirty="0"/>
              <a:t>).</a:t>
            </a:r>
          </a:p>
          <a:p>
            <a:pPr eaLnBrk="1" hangingPunct="1">
              <a:defRPr/>
            </a:pPr>
            <a:endParaRPr lang="es-ES" altLang="en-US" sz="24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9A670E-0E7D-4934-93DF-248B3AB9C35B}"/>
              </a:ext>
            </a:extLst>
          </p:cNvPr>
          <p:cNvGrpSpPr/>
          <p:nvPr/>
        </p:nvGrpSpPr>
        <p:grpSpPr>
          <a:xfrm>
            <a:off x="6248400" y="4800600"/>
            <a:ext cx="1863965" cy="1863965"/>
            <a:chOff x="5247061" y="4689235"/>
            <a:chExt cx="1863965" cy="186396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7665FDB-EC46-4C6D-9A5F-D39909A1D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5247061" y="4689235"/>
              <a:ext cx="1863965" cy="1863965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157F238-DB6A-4E96-A309-5D34ACDA8540}"/>
                </a:ext>
              </a:extLst>
            </p:cNvPr>
            <p:cNvCxnSpPr/>
            <p:nvPr/>
          </p:nvCxnSpPr>
          <p:spPr bwMode="auto">
            <a:xfrm flipV="1">
              <a:off x="7086600" y="4689235"/>
              <a:ext cx="0" cy="108000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1826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Terminología de la pila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229600" cy="41148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altLang="en-US" sz="2400" b="0" dirty="0" err="1"/>
              <a:t>Push</a:t>
            </a:r>
            <a:r>
              <a:rPr lang="es-ES_tradnl" altLang="en-US" sz="2400" b="0" dirty="0"/>
              <a:t> (Insertar o Apilar):</a:t>
            </a:r>
          </a:p>
          <a:p>
            <a:pPr marL="457200" lvl="1" indent="0" eaLnBrk="1" hangingPunct="1">
              <a:buNone/>
              <a:defRPr/>
            </a:pPr>
            <a:r>
              <a:rPr lang="es-ES" sz="2000" dirty="0"/>
              <a:t>Operación que añade un elemento a la parte superior de la pila.</a:t>
            </a:r>
            <a:endParaRPr lang="es-ES_tradnl" altLang="en-US" sz="2000" dirty="0"/>
          </a:p>
          <a:p>
            <a:pPr eaLnBrk="1" hangingPunct="1">
              <a:defRPr/>
            </a:pPr>
            <a:r>
              <a:rPr lang="en-US" sz="2400" b="0" dirty="0"/>
              <a:t>Pop (</a:t>
            </a:r>
            <a:r>
              <a:rPr lang="en-US" sz="2400" b="0" dirty="0" err="1"/>
              <a:t>Retirar</a:t>
            </a:r>
            <a:r>
              <a:rPr lang="en-US" sz="2400" b="0" dirty="0"/>
              <a:t> o </a:t>
            </a:r>
            <a:r>
              <a:rPr lang="en-US" sz="2400" b="0" dirty="0" err="1"/>
              <a:t>Desapilar</a:t>
            </a:r>
            <a:r>
              <a:rPr lang="en-US" sz="2400" b="0" dirty="0"/>
              <a:t>):</a:t>
            </a:r>
          </a:p>
          <a:p>
            <a:pPr marL="457200" lvl="1" indent="0" eaLnBrk="1" hangingPunct="1">
              <a:buNone/>
              <a:defRPr/>
            </a:pPr>
            <a:r>
              <a:rPr lang="es-ES" sz="2000" dirty="0"/>
              <a:t>Operación que elimina y devuelve el elemento de la parte superior de la pila.</a:t>
            </a:r>
          </a:p>
          <a:p>
            <a:pPr eaLnBrk="1" hangingPunct="1">
              <a:defRPr/>
            </a:pPr>
            <a:r>
              <a:rPr lang="en-US" sz="2400" b="0" dirty="0"/>
              <a:t>Peek (</a:t>
            </a:r>
            <a:r>
              <a:rPr lang="en-US" sz="2400" b="0" dirty="0" err="1"/>
              <a:t>Mirar</a:t>
            </a:r>
            <a:r>
              <a:rPr lang="en-US" sz="2400" b="0" dirty="0"/>
              <a:t> o </a:t>
            </a:r>
            <a:r>
              <a:rPr lang="en-US" sz="2400" b="0" dirty="0" err="1"/>
              <a:t>Consultar</a:t>
            </a:r>
            <a:r>
              <a:rPr lang="en-US" sz="2400" b="0" dirty="0"/>
              <a:t>):</a:t>
            </a:r>
          </a:p>
          <a:p>
            <a:pPr marL="457200" lvl="1" indent="0" eaLnBrk="1" hangingPunct="1">
              <a:buNone/>
              <a:defRPr/>
            </a:pPr>
            <a:r>
              <a:rPr lang="es-ES" sz="2000" dirty="0"/>
              <a:t>Operación que permite leer el elemento en la parte superior de la pila.</a:t>
            </a:r>
          </a:p>
        </p:txBody>
      </p:sp>
    </p:spTree>
    <p:extLst>
      <p:ext uri="{BB962C8B-B14F-4D97-AF65-F5344CB8AC3E}">
        <p14:creationId xmlns:p14="http://schemas.microsoft.com/office/powerpoint/2010/main" val="355019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Terminología de la pila cont.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905000"/>
            <a:ext cx="8229600" cy="3962400"/>
          </a:xfrm>
        </p:spPr>
        <p:txBody>
          <a:bodyPr/>
          <a:lstStyle/>
          <a:p>
            <a:pPr eaLnBrk="1" hangingPunct="1">
              <a:defRPr/>
            </a:pPr>
            <a:r>
              <a:rPr lang="es-ES" sz="2400" b="0" dirty="0"/>
              <a:t>LIFO (</a:t>
            </a:r>
            <a:r>
              <a:rPr lang="es-ES" sz="2400" b="0" dirty="0" err="1"/>
              <a:t>Last</a:t>
            </a:r>
            <a:r>
              <a:rPr lang="es-ES" sz="2400" b="0" dirty="0"/>
              <a:t> In, </a:t>
            </a:r>
            <a:r>
              <a:rPr lang="es-ES" sz="2400" b="0" dirty="0" err="1"/>
              <a:t>First</a:t>
            </a:r>
            <a:r>
              <a:rPr lang="es-ES" sz="2400" b="0" dirty="0"/>
              <a:t> </a:t>
            </a:r>
            <a:r>
              <a:rPr lang="es-ES" sz="2400" b="0" dirty="0" err="1"/>
              <a:t>Out</a:t>
            </a:r>
            <a:r>
              <a:rPr lang="es-ES" sz="2400" b="0" dirty="0"/>
              <a:t> - Último en Entrar, Primero en Salir):</a:t>
            </a:r>
            <a:endParaRPr lang="es-ES_tradnl" sz="800" b="0" dirty="0"/>
          </a:p>
          <a:p>
            <a:pPr lvl="1" eaLnBrk="1" hangingPunct="1">
              <a:defRPr/>
            </a:pPr>
            <a:r>
              <a:rPr lang="es-ES" sz="2000" dirty="0"/>
              <a:t>Principio que define el comportamiento de una pila.</a:t>
            </a:r>
          </a:p>
          <a:p>
            <a:pPr lvl="1" eaLnBrk="1" hangingPunct="1">
              <a:defRPr/>
            </a:pPr>
            <a:r>
              <a:rPr lang="es-ES" sz="2000" dirty="0"/>
              <a:t>El último elemento insertado es el primero en ser retirado.</a:t>
            </a:r>
          </a:p>
        </p:txBody>
      </p:sp>
    </p:spTree>
    <p:extLst>
      <p:ext uri="{BB962C8B-B14F-4D97-AF65-F5344CB8AC3E}">
        <p14:creationId xmlns:p14="http://schemas.microsoft.com/office/powerpoint/2010/main" val="1294068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6FECA004-932D-4E38-B822-0654FFD484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/>
              <a:t>Temas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698BC4CC-9734-41AE-83DB-1CFE7D3A75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dirty="0">
                <a:solidFill>
                  <a:schemeClr val="accent2"/>
                </a:solidFill>
              </a:rPr>
              <a:t>Distintas estructuras de datos adaptadas a diversos casos de uso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dirty="0">
                <a:solidFill>
                  <a:schemeClr val="accent2"/>
                </a:solidFill>
              </a:rPr>
              <a:t>Pilas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dirty="0">
                <a:solidFill>
                  <a:schemeClr val="accent2"/>
                </a:solidFill>
              </a:rPr>
              <a:t>Colas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dirty="0">
                <a:solidFill>
                  <a:schemeClr val="accent2"/>
                </a:solidFill>
              </a:rPr>
              <a:t>Colas prioritarias</a:t>
            </a:r>
          </a:p>
        </p:txBody>
      </p:sp>
    </p:spTree>
    <p:extLst>
      <p:ext uri="{BB962C8B-B14F-4D97-AF65-F5344CB8AC3E}">
        <p14:creationId xmlns:p14="http://schemas.microsoft.com/office/powerpoint/2010/main" val="2180169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La herramienta de visualización de pilas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57377" y="1526627"/>
            <a:ext cx="47244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altLang="en-US" sz="2400" b="0" dirty="0"/>
              <a:t>La herramienta de visualización de pilas se basa en un arreglo.</a:t>
            </a:r>
          </a:p>
          <a:p>
            <a:pPr lvl="1" eaLnBrk="1" hangingPunct="1">
              <a:defRPr/>
            </a:pPr>
            <a:r>
              <a:rPr lang="es-ES_tradnl" altLang="en-US" sz="2000" dirty="0"/>
              <a:t>Es un arreglo de elementos de datos, organizados en una columna.</a:t>
            </a:r>
          </a:p>
          <a:p>
            <a:pPr eaLnBrk="1" hangingPunct="1">
              <a:defRPr/>
            </a:pPr>
            <a:r>
              <a:rPr lang="es-ES_tradnl" altLang="en-US" sz="2400" b="0" dirty="0"/>
              <a:t>Aunque se basa en un arreglo, una pila restringe el acceso.</a:t>
            </a:r>
          </a:p>
          <a:p>
            <a:pPr lvl="1" eaLnBrk="1" hangingPunct="1">
              <a:defRPr/>
            </a:pPr>
            <a:r>
              <a:rPr lang="es-ES_tradnl" altLang="en-US" sz="2000" dirty="0"/>
              <a:t>No se puede acceder a los elementos mediante un índice (aunque aparezcan junto a las celdas en la visualización).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2D5048-324F-45E7-984A-3F1E068E2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87" y="1521372"/>
            <a:ext cx="338137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68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Operaciones de la pila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3429000"/>
            <a:ext cx="8229600" cy="28956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altLang="en-US" sz="2400" b="0" dirty="0"/>
              <a:t>El botón </a:t>
            </a:r>
            <a:r>
              <a:rPr lang="es-ES_tradnl" altLang="en-US" sz="2400" b="0" dirty="0" err="1"/>
              <a:t>Push</a:t>
            </a:r>
            <a:r>
              <a:rPr lang="es-ES_tradnl" altLang="en-US" sz="2400" b="0" dirty="0"/>
              <a:t> añade un elemento a la pila.</a:t>
            </a:r>
          </a:p>
          <a:p>
            <a:pPr eaLnBrk="1" hangingPunct="1">
              <a:defRPr/>
            </a:pPr>
            <a:r>
              <a:rPr lang="es-ES_tradnl" altLang="en-US" sz="2400" b="0" dirty="0"/>
              <a:t>El botón New crea una nueva pila.</a:t>
            </a:r>
          </a:p>
          <a:p>
            <a:pPr eaLnBrk="1" hangingPunct="1">
              <a:defRPr/>
            </a:pPr>
            <a:r>
              <a:rPr lang="es-ES_tradnl" altLang="en-US" sz="2400" b="0" dirty="0"/>
              <a:t>El botón Pop retira un elemento de la parte superior de la pila.</a:t>
            </a:r>
          </a:p>
          <a:p>
            <a:pPr eaLnBrk="1" hangingPunct="1">
              <a:defRPr/>
            </a:pPr>
            <a:r>
              <a:rPr lang="es-ES_tradnl" altLang="en-US" sz="2400" b="0" dirty="0"/>
              <a:t>El botón </a:t>
            </a:r>
            <a:r>
              <a:rPr lang="es-ES_tradnl" altLang="en-US" sz="2400" b="0" dirty="0" err="1"/>
              <a:t>Peek</a:t>
            </a:r>
            <a:r>
              <a:rPr lang="es-ES_tradnl" altLang="en-US" sz="2400" b="0" dirty="0"/>
              <a:t> lee el elemento de la parte superior de la pila sin retirarlo.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E4E60A-3480-4B71-925D-7DC830523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76400"/>
            <a:ext cx="4724400" cy="1378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01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Ejemplo - </a:t>
            </a:r>
            <a:r>
              <a:rPr lang="es-ES_tradnl" altLang="en-US" dirty="0" err="1">
                <a:solidFill>
                  <a:schemeClr val="accent2"/>
                </a:solidFill>
              </a:rPr>
              <a:t>Push</a:t>
            </a:r>
            <a:endParaRPr lang="es-ES_tradnl" altLang="en-US" dirty="0"/>
          </a:p>
        </p:txBody>
      </p:sp>
      <p:pic>
        <p:nvPicPr>
          <p:cNvPr id="4" name="Stack 2022-10-14 16-39-39">
            <a:hlinkClick r:id="" action="ppaction://media"/>
            <a:extLst>
              <a:ext uri="{FF2B5EF4-FFF2-40B4-BE49-F238E27FC236}">
                <a16:creationId xmlns:a16="http://schemas.microsoft.com/office/drawing/2014/main" id="{42C17FFB-32CC-496E-9A3B-4EE9F33EFC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1501775" y="1600200"/>
            <a:ext cx="6138863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6569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La operación </a:t>
            </a:r>
            <a:r>
              <a:rPr lang="es-ES_tradnl" altLang="en-US" dirty="0" err="1">
                <a:solidFill>
                  <a:schemeClr val="accent2"/>
                </a:solidFill>
              </a:rPr>
              <a:t>Push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altLang="en-US" sz="2400" b="0" dirty="0"/>
              <a:t>A la izquierda de la pila hay una flecha</a:t>
            </a:r>
            <a:br>
              <a:rPr lang="es-ES_tradnl" altLang="en-US" sz="2400" b="0" dirty="0"/>
            </a:br>
            <a:r>
              <a:rPr lang="es-ES_tradnl" altLang="en-US" sz="2400" b="0" dirty="0"/>
              <a:t>roja con la etiqueta "__top".</a:t>
            </a:r>
          </a:p>
          <a:p>
            <a:pPr lvl="1" eaLnBrk="1" hangingPunct="1">
              <a:defRPr/>
            </a:pPr>
            <a:r>
              <a:rPr lang="es-ES" sz="2000" dirty="0"/>
              <a:t>Este es un atributo de la estructura de datos que</a:t>
            </a:r>
            <a:br>
              <a:rPr lang="es-ES" sz="2000" dirty="0"/>
            </a:br>
            <a:r>
              <a:rPr lang="es-ES" sz="2000" b="1" dirty="0"/>
              <a:t>rastrea la posición del último elemento insertado</a:t>
            </a:r>
            <a:br>
              <a:rPr lang="es-ES" sz="2000" dirty="0"/>
            </a:br>
            <a:r>
              <a:rPr lang="es-ES" sz="2000" dirty="0"/>
              <a:t>en la pila</a:t>
            </a:r>
            <a:r>
              <a:rPr lang="es-ES_tradnl" altLang="en-US" sz="2000" dirty="0"/>
              <a:t>.</a:t>
            </a:r>
          </a:p>
          <a:p>
            <a:pPr marL="457200" indent="-457200" eaLnBrk="1" hangingPunct="1">
              <a:buFont typeface="+mj-lt"/>
              <a:buAutoNum type="arabicPeriod"/>
              <a:defRPr/>
            </a:pPr>
            <a:r>
              <a:rPr lang="en-US" sz="2400" b="0" dirty="0"/>
              <a:t>Estado </a:t>
            </a:r>
            <a:r>
              <a:rPr lang="en-US" sz="2400" b="0" dirty="0" err="1"/>
              <a:t>Inicial</a:t>
            </a:r>
            <a:r>
              <a:rPr lang="en-US" sz="2400" b="0" dirty="0"/>
              <a:t>:</a:t>
            </a:r>
          </a:p>
          <a:p>
            <a:pPr lvl="1" eaLnBrk="1" hangingPunct="1">
              <a:defRPr/>
            </a:pPr>
            <a:r>
              <a:rPr lang="en-US" sz="2000" dirty="0"/>
              <a:t>Antes de inserter </a:t>
            </a:r>
            <a:r>
              <a:rPr lang="en-US" sz="2000" dirty="0" err="1"/>
              <a:t>el</a:t>
            </a:r>
            <a:r>
              <a:rPr lang="en-US" sz="2000" dirty="0"/>
              <a:t> primer </a:t>
            </a:r>
            <a:r>
              <a:rPr lang="en-US" sz="2000" dirty="0" err="1"/>
              <a:t>elemento</a:t>
            </a:r>
            <a:r>
              <a:rPr lang="en-US" sz="2000" dirty="0"/>
              <a:t>, __top </a:t>
            </a:r>
            <a:r>
              <a:rPr lang="es-ES" sz="2000" dirty="0"/>
              <a:t>apunta </a:t>
            </a:r>
            <a:r>
              <a:rPr lang="es-ES" sz="2000" b="1" dirty="0"/>
              <a:t>por debajo de la primera celda</a:t>
            </a:r>
            <a:r>
              <a:rPr lang="es-ES" sz="2000" dirty="0"/>
              <a:t> (la celda etiquetada con un pequeño </a:t>
            </a:r>
            <a:r>
              <a:rPr lang="es-ES" sz="2000" b="1" dirty="0"/>
              <a:t>0</a:t>
            </a:r>
            <a:r>
              <a:rPr lang="es-ES" sz="2000" dirty="0"/>
              <a:t>).</a:t>
            </a:r>
          </a:p>
          <a:p>
            <a:pPr lvl="2" eaLnBrk="1" hangingPunct="1">
              <a:defRPr/>
            </a:pPr>
            <a:r>
              <a:rPr lang="es-ES" sz="1600" dirty="0"/>
              <a:t>Esto indica que no hay elementos en la pila.</a:t>
            </a:r>
          </a:p>
          <a:p>
            <a:pPr lvl="2" eaLnBrk="1" hangingPunct="1">
              <a:defRPr/>
            </a:pPr>
            <a:endParaRPr lang="es-E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3DD15F-BAFB-4708-BADB-178412810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1593273"/>
            <a:ext cx="1690870" cy="138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La operación </a:t>
            </a:r>
            <a:r>
              <a:rPr lang="es-ES_tradnl" altLang="en-US" dirty="0" err="1">
                <a:solidFill>
                  <a:schemeClr val="accent2"/>
                </a:solidFill>
              </a:rPr>
              <a:t>Push</a:t>
            </a:r>
            <a:r>
              <a:rPr lang="es-ES_tradnl" altLang="en-US" dirty="0">
                <a:solidFill>
                  <a:schemeClr val="accent2"/>
                </a:solidFill>
              </a:rPr>
              <a:t> cont.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marL="457200" indent="-457200" eaLnBrk="1" hangingPunct="1">
              <a:buFont typeface="+mj-lt"/>
              <a:buAutoNum type="arabicPeriod" startAt="2"/>
              <a:defRPr/>
            </a:pPr>
            <a:r>
              <a:rPr lang="en-US" sz="2400" b="0" dirty="0" err="1"/>
              <a:t>Inserción</a:t>
            </a:r>
            <a:r>
              <a:rPr lang="en-US" sz="2400" b="0" dirty="0"/>
              <a:t> de un </a:t>
            </a:r>
            <a:r>
              <a:rPr lang="en-US" sz="2400" b="0" dirty="0" err="1"/>
              <a:t>Elemento</a:t>
            </a:r>
            <a:r>
              <a:rPr lang="en-US" sz="2400" b="0" dirty="0"/>
              <a:t>:</a:t>
            </a:r>
          </a:p>
          <a:p>
            <a:pPr lvl="1" eaLnBrk="1" hangingPunct="1">
              <a:defRPr/>
            </a:pPr>
            <a:r>
              <a:rPr lang="en-US" sz="2000" dirty="0"/>
              <a:t>Al </a:t>
            </a:r>
            <a:r>
              <a:rPr lang="en-US" sz="2000" dirty="0" err="1"/>
              <a:t>insertar</a:t>
            </a:r>
            <a:r>
              <a:rPr lang="en-US" sz="2000" dirty="0"/>
              <a:t> un </a:t>
            </a:r>
            <a:r>
              <a:rPr lang="en-US" sz="2000" dirty="0" err="1"/>
              <a:t>elemento</a:t>
            </a:r>
            <a:r>
              <a:rPr lang="en-US" sz="2000" dirty="0"/>
              <a:t>, __top </a:t>
            </a:r>
            <a:r>
              <a:rPr lang="es-ES" sz="2000" dirty="0"/>
              <a:t>se </a:t>
            </a:r>
            <a:r>
              <a:rPr lang="es-ES" sz="2000" b="1" dirty="0"/>
              <a:t>incrementa primero</a:t>
            </a:r>
            <a:r>
              <a:rPr lang="es-ES" sz="2000" dirty="0"/>
              <a:t> para apuntar a la celda donde se almacenará el nuevo dato.</a:t>
            </a:r>
          </a:p>
          <a:p>
            <a:pPr lvl="1" eaLnBrk="1" hangingPunct="1">
              <a:defRPr/>
            </a:pPr>
            <a:r>
              <a:rPr lang="es-ES" sz="2000" dirty="0"/>
              <a:t>Luego, el elemento se inserta en esa celda.</a:t>
            </a:r>
          </a:p>
          <a:p>
            <a:pPr eaLnBrk="1" hangingPunct="1">
              <a:defRPr/>
            </a:pPr>
            <a:r>
              <a:rPr lang="en-US" sz="2400" b="0" dirty="0" err="1"/>
              <a:t>Importancia</a:t>
            </a:r>
            <a:r>
              <a:rPr lang="en-US" sz="2400" b="0" dirty="0"/>
              <a:t> del Orden:</a:t>
            </a:r>
          </a:p>
          <a:p>
            <a:pPr lvl="1" eaLnBrk="1" hangingPunct="1">
              <a:defRPr/>
            </a:pPr>
            <a:r>
              <a:rPr lang="en-US" sz="2000" dirty="0"/>
              <a:t>Es crucial </a:t>
            </a:r>
            <a:r>
              <a:rPr lang="en-US" sz="2000" b="1" dirty="0" err="1"/>
              <a:t>incrementar</a:t>
            </a:r>
            <a:r>
              <a:rPr lang="en-US" sz="2000" b="1" dirty="0"/>
              <a:t> __top </a:t>
            </a:r>
            <a:r>
              <a:rPr lang="es-ES" sz="2000" b="1" dirty="0"/>
              <a:t>antes de insertar el elemento</a:t>
            </a:r>
            <a:r>
              <a:rPr lang="es-ES" sz="2000" dirty="0"/>
              <a:t>.</a:t>
            </a:r>
          </a:p>
          <a:p>
            <a:pPr lvl="1" eaLnBrk="1" hangingPunct="1">
              <a:defRPr/>
            </a:pPr>
            <a:r>
              <a:rPr lang="es-ES" sz="2000" dirty="0"/>
              <a:t>Si se insertara el ítem antes de incrementar </a:t>
            </a:r>
            <a:r>
              <a:rPr lang="en-US" sz="2000" dirty="0"/>
              <a:t>__top, </a:t>
            </a:r>
            <a:r>
              <a:rPr lang="es-ES" sz="2000" dirty="0"/>
              <a:t>podrían  ocurrir dos cosas:</a:t>
            </a:r>
          </a:p>
          <a:p>
            <a:pPr lvl="2" eaLnBrk="1" hangingPunct="1">
              <a:defRPr/>
            </a:pPr>
            <a:r>
              <a:rPr lang="es-ES" sz="1600" dirty="0"/>
              <a:t>Un </a:t>
            </a:r>
            <a:r>
              <a:rPr lang="es-ES" sz="1600" b="1" dirty="0"/>
              <a:t>error de escritura fuera de los límites</a:t>
            </a:r>
            <a:r>
              <a:rPr lang="es-ES" sz="1600" dirty="0"/>
              <a:t> de la pila o, en el peor caso, </a:t>
            </a:r>
          </a:p>
          <a:p>
            <a:pPr lvl="2" eaLnBrk="1" hangingPunct="1">
              <a:defRPr/>
            </a:pPr>
            <a:r>
              <a:rPr lang="es-ES" sz="1600" b="1" dirty="0"/>
              <a:t>Sobrescribir el último elemento</a:t>
            </a:r>
            <a:r>
              <a:rPr lang="es-ES" sz="1600" dirty="0"/>
              <a:t> cuando la pila ya contiene algún elemento.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192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Ejemplo - Pop</a:t>
            </a:r>
            <a:endParaRPr lang="es-ES_tradnl" altLang="en-US" dirty="0"/>
          </a:p>
        </p:txBody>
      </p:sp>
      <p:pic>
        <p:nvPicPr>
          <p:cNvPr id="4" name="Stack 2022-10-14 16-44-37">
            <a:hlinkClick r:id="" action="ppaction://media"/>
            <a:extLst>
              <a:ext uri="{FF2B5EF4-FFF2-40B4-BE49-F238E27FC236}">
                <a16:creationId xmlns:a16="http://schemas.microsoft.com/office/drawing/2014/main" id="{09EA1AF1-4CED-4994-960B-FD594924EB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1631950" y="1600200"/>
            <a:ext cx="58801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4188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La operación Pop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" sz="2400" b="0" dirty="0"/>
              <a:t>La operación Pop retira el elemento en la parte superior de la pila y lo almacena temporalmente en una variable llamada </a:t>
            </a:r>
            <a:r>
              <a:rPr lang="es-ES_tradnl" altLang="en-US" sz="2400" b="0" dirty="0"/>
              <a:t>top.</a:t>
            </a:r>
          </a:p>
          <a:p>
            <a:pPr eaLnBrk="1" hangingPunct="1">
              <a:defRPr/>
            </a:pPr>
            <a:r>
              <a:rPr lang="es-ES" sz="2400" b="0" dirty="0"/>
              <a:t>Este proceso sigue los siguientes pasos:</a:t>
            </a:r>
            <a:endParaRPr lang="es-ES_tradnl" altLang="en-US" sz="2400" b="0" dirty="0"/>
          </a:p>
          <a:p>
            <a:pPr marL="457200" indent="-457200" eaLnBrk="1" hangingPunct="1">
              <a:buFont typeface="+mj-lt"/>
              <a:buAutoNum type="arabicPeriod"/>
              <a:defRPr/>
            </a:pPr>
            <a:r>
              <a:rPr lang="en-US" sz="2000" b="0" dirty="0" err="1"/>
              <a:t>Copia</a:t>
            </a:r>
            <a:r>
              <a:rPr lang="en-US" sz="2000" b="0" dirty="0"/>
              <a:t> del </a:t>
            </a:r>
            <a:r>
              <a:rPr lang="en-US" sz="2000" b="0" dirty="0" err="1"/>
              <a:t>Elemento</a:t>
            </a:r>
            <a:r>
              <a:rPr lang="en-US" sz="2000" b="0" dirty="0"/>
              <a:t>:</a:t>
            </a:r>
          </a:p>
          <a:p>
            <a:pPr lvl="1" eaLnBrk="1" hangingPunct="1">
              <a:defRPr/>
            </a:pPr>
            <a:r>
              <a:rPr lang="es-ES" sz="1600" dirty="0"/>
              <a:t>El valor en la celda apuntada por </a:t>
            </a:r>
            <a:r>
              <a:rPr lang="es-ES_tradnl" altLang="en-US" sz="1600" dirty="0"/>
              <a:t>__top </a:t>
            </a:r>
            <a:r>
              <a:rPr lang="es-ES" sz="1600" dirty="0"/>
              <a:t>se </a:t>
            </a:r>
            <a:r>
              <a:rPr lang="es-ES" sz="1600" b="1" dirty="0"/>
              <a:t>copia</a:t>
            </a:r>
            <a:r>
              <a:rPr lang="es-ES" sz="1600" dirty="0"/>
              <a:t> en la variable top.</a:t>
            </a:r>
          </a:p>
          <a:p>
            <a:pPr lvl="1" eaLnBrk="1" hangingPunct="1">
              <a:defRPr/>
            </a:pPr>
            <a:r>
              <a:rPr lang="es-ES" sz="1600" dirty="0"/>
              <a:t>Esto permite conservar el valor retirado antes de eliminarlo de la pila.</a:t>
            </a:r>
          </a:p>
          <a:p>
            <a:pPr marL="457200" indent="-457200" eaLnBrk="1" hangingPunct="1">
              <a:buFont typeface="+mj-lt"/>
              <a:buAutoNum type="arabicPeriod"/>
              <a:defRPr/>
            </a:pPr>
            <a:r>
              <a:rPr lang="en-US" sz="2000" b="0" dirty="0" err="1"/>
              <a:t>Borrado</a:t>
            </a:r>
            <a:r>
              <a:rPr lang="en-US" sz="2000" b="0" dirty="0"/>
              <a:t> del </a:t>
            </a:r>
            <a:r>
              <a:rPr lang="en-US" sz="2000" b="0" dirty="0" err="1"/>
              <a:t>Elemento</a:t>
            </a:r>
            <a:r>
              <a:rPr lang="en-US" sz="2000" b="0" dirty="0"/>
              <a:t>:</a:t>
            </a:r>
          </a:p>
          <a:p>
            <a:pPr lvl="1" eaLnBrk="1" hangingPunct="1">
              <a:defRPr/>
            </a:pPr>
            <a:r>
              <a:rPr lang="en-US" sz="1600" dirty="0"/>
              <a:t>La </a:t>
            </a:r>
            <a:r>
              <a:rPr lang="en-US" sz="1600" dirty="0" err="1"/>
              <a:t>celda</a:t>
            </a:r>
            <a:r>
              <a:rPr lang="en-US" sz="1600" dirty="0"/>
              <a:t> </a:t>
            </a:r>
            <a:r>
              <a:rPr lang="en-US" sz="1600" dirty="0" err="1"/>
              <a:t>apuntada</a:t>
            </a:r>
            <a:r>
              <a:rPr lang="en-US" sz="1600" dirty="0"/>
              <a:t> por __top se </a:t>
            </a:r>
            <a:r>
              <a:rPr lang="en-US" sz="1600" b="1" dirty="0"/>
              <a:t>borra</a:t>
            </a:r>
            <a:r>
              <a:rPr lang="en-US" sz="1600" dirty="0"/>
              <a:t> (o se </a:t>
            </a:r>
            <a:r>
              <a:rPr lang="en-US" sz="1600" dirty="0" err="1"/>
              <a:t>marca</a:t>
            </a:r>
            <a:r>
              <a:rPr lang="en-US" sz="1600" dirty="0"/>
              <a:t> </a:t>
            </a:r>
            <a:r>
              <a:rPr lang="en-US" sz="1600" dirty="0" err="1"/>
              <a:t>como</a:t>
            </a:r>
            <a:r>
              <a:rPr lang="en-US" sz="1600" dirty="0"/>
              <a:t> </a:t>
            </a:r>
            <a:r>
              <a:rPr lang="en-US" sz="1600" dirty="0" err="1"/>
              <a:t>vacía</a:t>
            </a:r>
            <a:r>
              <a:rPr lang="en-US" sz="1600" dirty="0"/>
              <a:t>).</a:t>
            </a:r>
          </a:p>
          <a:p>
            <a:pPr marL="457200" indent="-457200" eaLnBrk="1" hangingPunct="1">
              <a:buFont typeface="+mj-lt"/>
              <a:buAutoNum type="arabicPeriod"/>
              <a:defRPr/>
            </a:pPr>
            <a:r>
              <a:rPr lang="en-US" sz="2000" b="0" dirty="0" err="1"/>
              <a:t>Actualización</a:t>
            </a:r>
            <a:r>
              <a:rPr lang="en-US" sz="2000" b="0" dirty="0"/>
              <a:t> de __top:</a:t>
            </a:r>
          </a:p>
          <a:p>
            <a:pPr lvl="1" eaLnBrk="1" hangingPunct="1">
              <a:defRPr/>
            </a:pPr>
            <a:r>
              <a:rPr lang="en-US" sz="1600" dirty="0"/>
              <a:t>El </a:t>
            </a:r>
            <a:r>
              <a:rPr lang="en-US" sz="1600" dirty="0" err="1"/>
              <a:t>puntero</a:t>
            </a:r>
            <a:r>
              <a:rPr lang="en-US" sz="1600" dirty="0"/>
              <a:t> __top </a:t>
            </a:r>
            <a:r>
              <a:rPr lang="es-ES" sz="1600" dirty="0"/>
              <a:t>se </a:t>
            </a:r>
            <a:r>
              <a:rPr lang="es-ES" sz="1600" b="1" dirty="0"/>
              <a:t>decrementa</a:t>
            </a:r>
            <a:r>
              <a:rPr lang="es-ES" sz="1600" dirty="0"/>
              <a:t> para apuntar a la celda ocupada más alta (el nuevo tope de la pila).</a:t>
            </a:r>
            <a:endParaRPr lang="es-ES" alt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1514A5-2476-4767-8C5D-704058E9C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2514600"/>
            <a:ext cx="1390844" cy="98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49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>
                <a:solidFill>
                  <a:schemeClr val="accent2"/>
                </a:solidFill>
              </a:rPr>
              <a:t>La operación Pop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" sz="2400" b="0" dirty="0"/>
              <a:t>Orden de Operaciones:</a:t>
            </a:r>
            <a:endParaRPr lang="es-ES" sz="1200" b="0" dirty="0"/>
          </a:p>
          <a:p>
            <a:pPr lvl="1" eaLnBrk="1" hangingPunct="1">
              <a:defRPr/>
            </a:pPr>
            <a:r>
              <a:rPr lang="es-ES" sz="2000" dirty="0"/>
              <a:t>El orden de estas acciones es </a:t>
            </a:r>
            <a:r>
              <a:rPr lang="es-ES" sz="2000" b="1" dirty="0"/>
              <a:t>inverso</a:t>
            </a:r>
            <a:r>
              <a:rPr lang="es-ES" sz="2000" dirty="0"/>
              <a:t> al de la operación </a:t>
            </a:r>
            <a:r>
              <a:rPr lang="es-ES" sz="2000" b="1" dirty="0" err="1"/>
              <a:t>Push</a:t>
            </a:r>
            <a:r>
              <a:rPr lang="es-ES" sz="2000" dirty="0"/>
              <a:t>:</a:t>
            </a:r>
          </a:p>
          <a:p>
            <a:pPr lvl="2" eaLnBrk="1" hangingPunct="1">
              <a:defRPr/>
            </a:pPr>
            <a:r>
              <a:rPr lang="es-ES" sz="1600" dirty="0"/>
              <a:t>En </a:t>
            </a:r>
            <a:r>
              <a:rPr lang="es-ES" sz="1600" b="1" dirty="0" err="1"/>
              <a:t>Push</a:t>
            </a:r>
            <a:r>
              <a:rPr lang="es-ES" sz="1600" dirty="0"/>
              <a:t>, primero se incrementa __top y luego se inserta el elemento.</a:t>
            </a:r>
          </a:p>
          <a:p>
            <a:pPr lvl="2" eaLnBrk="1" hangingPunct="1">
              <a:defRPr/>
            </a:pPr>
            <a:r>
              <a:rPr lang="es-ES" sz="1600" dirty="0"/>
              <a:t>En </a:t>
            </a:r>
            <a:r>
              <a:rPr lang="es-ES" sz="1600" b="1" dirty="0"/>
              <a:t>Pop</a:t>
            </a:r>
            <a:r>
              <a:rPr lang="es-ES" sz="1600" dirty="0"/>
              <a:t>, primero se copia el elemento, luego se borra y finalmente se decrementa __top.</a:t>
            </a:r>
          </a:p>
        </p:txBody>
      </p:sp>
    </p:spTree>
    <p:extLst>
      <p:ext uri="{BB962C8B-B14F-4D97-AF65-F5344CB8AC3E}">
        <p14:creationId xmlns:p14="http://schemas.microsoft.com/office/powerpoint/2010/main" val="2336791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6FECA004-932D-4E38-B822-0654FFD484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dirty="0"/>
              <a:t>Temas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698BC4CC-9734-41AE-83DB-1CFE7D3A75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dirty="0">
                <a:solidFill>
                  <a:schemeClr val="accent2"/>
                </a:solidFill>
              </a:rPr>
              <a:t>Distintas estructuras de datos adaptadas a diversos casos de uso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b="0" dirty="0">
                <a:solidFill>
                  <a:schemeClr val="accent3">
                    <a:lumMod val="75000"/>
                  </a:schemeClr>
                </a:solidFill>
              </a:rPr>
              <a:t>Pilas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b="0" dirty="0">
                <a:solidFill>
                  <a:schemeClr val="accent3">
                    <a:lumMod val="75000"/>
                  </a:schemeClr>
                </a:solidFill>
              </a:rPr>
              <a:t>Colas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s-ES_tradnl" altLang="en-US" sz="2800" b="0" dirty="0">
                <a:solidFill>
                  <a:schemeClr val="accent3">
                    <a:lumMod val="75000"/>
                  </a:schemeClr>
                </a:solidFill>
              </a:rPr>
              <a:t>Colas prioritarias</a:t>
            </a:r>
          </a:p>
        </p:txBody>
      </p:sp>
    </p:spTree>
    <p:extLst>
      <p:ext uri="{BB962C8B-B14F-4D97-AF65-F5344CB8AC3E}">
        <p14:creationId xmlns:p14="http://schemas.microsoft.com/office/powerpoint/2010/main" val="1563892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304800"/>
            <a:ext cx="8610600" cy="1143000"/>
          </a:xfrm>
        </p:spPr>
        <p:txBody>
          <a:bodyPr/>
          <a:lstStyle/>
          <a:p>
            <a:pPr eaLnBrk="1" hangingPunct="1"/>
            <a:r>
              <a:rPr lang="es-ES_tradnl" altLang="en-US" sz="3600" dirty="0">
                <a:solidFill>
                  <a:schemeClr val="accent2"/>
                </a:solidFill>
              </a:rPr>
              <a:t>Distintas estructuras de datos adaptadas a diversos casos de uso</a:t>
            </a:r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2209800"/>
            <a:ext cx="8229600" cy="3962400"/>
          </a:xfrm>
        </p:spPr>
        <p:txBody>
          <a:bodyPr/>
          <a:lstStyle/>
          <a:p>
            <a:pPr eaLnBrk="1" hangingPunct="1">
              <a:defRPr/>
            </a:pPr>
            <a:r>
              <a:rPr lang="es-ES" altLang="en-US" sz="2400" b="0" dirty="0"/>
              <a:t>Las estructuras de datos utilizadas en los programas se seleccionan en función </a:t>
            </a:r>
            <a:r>
              <a:rPr lang="es-ES_tradnl" altLang="en-US" sz="2400" b="0" dirty="0"/>
              <a:t>de:</a:t>
            </a:r>
          </a:p>
          <a:p>
            <a:pPr lvl="1" eaLnBrk="1" hangingPunct="1">
              <a:defRPr/>
            </a:pPr>
            <a:r>
              <a:rPr lang="es-ES_tradnl" altLang="en-US" sz="2000" dirty="0"/>
              <a:t>su utilidad para tareas específicas.</a:t>
            </a:r>
          </a:p>
          <a:p>
            <a:pPr lvl="1" eaLnBrk="1" hangingPunct="1">
              <a:defRPr/>
            </a:pPr>
            <a:r>
              <a:rPr lang="es-ES_tradnl" altLang="en-US" sz="2000" dirty="0"/>
              <a:t>su eficiencia </a:t>
            </a:r>
            <a:r>
              <a:rPr lang="es-ES" sz="2000" dirty="0"/>
              <a:t>en términos de tiempo y espacio</a:t>
            </a:r>
            <a:endParaRPr lang="es-ES_tradnl" altLang="en-US" sz="2000" dirty="0"/>
          </a:p>
          <a:p>
            <a:pPr eaLnBrk="1" hangingPunct="1">
              <a:defRPr/>
            </a:pPr>
            <a:r>
              <a:rPr lang="es-ES_tradnl" altLang="en-US" sz="2400" b="0" dirty="0"/>
              <a:t>Las estructuras presentadas en este capítulo difieren de los arreglos en varios aspectos.</a:t>
            </a:r>
          </a:p>
          <a:p>
            <a:pPr lvl="1" eaLnBrk="1" hangingPunct="1">
              <a:defRPr/>
            </a:pPr>
            <a:r>
              <a:rPr lang="es-ES" sz="2000" dirty="0"/>
              <a:t>Estas diferencias son clave para determinar cuándo es apropiado aplicarlas en una nueva tarea</a:t>
            </a:r>
            <a:r>
              <a:rPr lang="es-ES_tradnl" alt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3505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sz="4400" dirty="0">
                <a:solidFill>
                  <a:schemeClr val="accent2"/>
                </a:solidFill>
              </a:rPr>
              <a:t>Patrón de almacenamiento y recuperación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" altLang="en-US" sz="2400" b="0" dirty="0"/>
              <a:t>Los arreglos son una opción adecuada para muchos tipos de almacenamiento de datos</a:t>
            </a:r>
            <a:r>
              <a:rPr lang="es-ES_tradnl" altLang="en-US" sz="2400" b="0" dirty="0"/>
              <a:t>. </a:t>
            </a:r>
          </a:p>
          <a:p>
            <a:pPr lvl="1" eaLnBrk="1" hangingPunct="1">
              <a:defRPr/>
            </a:pPr>
            <a:r>
              <a:rPr lang="es-ES" sz="2000" dirty="0"/>
              <a:t>Se utilizan frecuentemente en la implementación de otras estructuras de datos debido a su simplicidad y eficiencia</a:t>
            </a:r>
            <a:r>
              <a:rPr lang="es-ES_tradnl" altLang="en-US" sz="2000" dirty="0"/>
              <a:t>.</a:t>
            </a:r>
          </a:p>
          <a:p>
            <a:pPr eaLnBrk="1" hangingPunct="1">
              <a:defRPr/>
            </a:pPr>
            <a:r>
              <a:rPr lang="es-ES" altLang="en-US" sz="2400" b="0" dirty="0"/>
              <a:t>La organización de los datos en un arreglo determina cómo se accede a un ítem o registro específico almacenado en él</a:t>
            </a:r>
            <a:r>
              <a:rPr lang="es-ES_tradnl" altLang="en-US" sz="2400" b="0" dirty="0"/>
              <a:t>.</a:t>
            </a:r>
          </a:p>
          <a:p>
            <a:pPr eaLnBrk="1" hangingPunct="1">
              <a:defRPr/>
            </a:pPr>
            <a:r>
              <a:rPr lang="es-ES" altLang="en-US" sz="2400" b="0" dirty="0"/>
              <a:t>Los arreglos son especialmente útiles en aplicaciones donde los ítems pueden identificarse mediante un índice numérico entero</a:t>
            </a:r>
            <a:r>
              <a:rPr lang="es-ES_tradnl" altLang="en-US" sz="2400" b="0" dirty="0"/>
              <a:t>.</a:t>
            </a:r>
          </a:p>
          <a:p>
            <a:pPr lvl="1" eaLnBrk="1" hangingPunct="1">
              <a:defRPr/>
            </a:pPr>
            <a:r>
              <a:rPr lang="es-ES_tradnl" altLang="en-US" sz="2000" dirty="0"/>
              <a:t>La recuperación </a:t>
            </a:r>
            <a:r>
              <a:rPr lang="es-ES" sz="2000" dirty="0"/>
              <a:t>de datos es rápida, independientemente del número de elementos almacenados</a:t>
            </a:r>
            <a:r>
              <a:rPr lang="es-ES_tradnl" altLang="en-US" sz="200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sz="4400" dirty="0">
                <a:solidFill>
                  <a:schemeClr val="accent2"/>
                </a:solidFill>
              </a:rPr>
              <a:t>Patrón de almacenamiento y recuperación cont.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9050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altLang="en-US" sz="2400" b="0" dirty="0"/>
              <a:t>Aunque no se conozca el índice </a:t>
            </a:r>
            <a:r>
              <a:rPr lang="es-ES" sz="2400" b="0" dirty="0"/>
              <a:t>de un ítem, es posible buscarlo dentro de un arreglo</a:t>
            </a:r>
            <a:r>
              <a:rPr lang="es-ES_tradnl" altLang="en-US" sz="2400" b="0" dirty="0"/>
              <a:t>.</a:t>
            </a:r>
          </a:p>
          <a:p>
            <a:pPr lvl="1" eaLnBrk="1" hangingPunct="1">
              <a:defRPr/>
            </a:pPr>
            <a:r>
              <a:rPr lang="es-ES" sz="2000" dirty="0"/>
              <a:t>Esta búsqueda puede ser ineficiente si el arreglo no está ordenado.</a:t>
            </a:r>
            <a:endParaRPr lang="es-ES_tradnl" altLang="en-US" sz="2000" dirty="0"/>
          </a:p>
          <a:p>
            <a:pPr lvl="1" eaLnBrk="1" hangingPunct="1">
              <a:defRPr/>
            </a:pPr>
            <a:r>
              <a:rPr lang="es-ES_tradnl" altLang="en-US" sz="2000" dirty="0"/>
              <a:t>La ordenación de los ítems agiliza la búsqueda en detrimento de otras operaciones (p.ej., la </a:t>
            </a:r>
            <a:r>
              <a:rPr lang="en-US" sz="2000" dirty="0" err="1"/>
              <a:t>inserción</a:t>
            </a:r>
            <a:r>
              <a:rPr lang="en-US" sz="2000" dirty="0"/>
              <a:t>)</a:t>
            </a:r>
            <a:r>
              <a:rPr lang="es-ES_tradnl" altLang="en-US" sz="2000" dirty="0"/>
              <a:t>.</a:t>
            </a:r>
          </a:p>
          <a:p>
            <a:pPr eaLnBrk="1" hangingPunct="1">
              <a:defRPr/>
            </a:pPr>
            <a:r>
              <a:rPr lang="es-ES" sz="2400" b="0" dirty="0"/>
              <a:t>Las pilas y colas son estructuras de datos que se utilizan en situaciones donde no es prioritario buscar un elemento específico</a:t>
            </a:r>
            <a:r>
              <a:rPr lang="es-ES_tradnl" altLang="en-US" sz="2400" b="0" dirty="0"/>
              <a:t>.</a:t>
            </a:r>
          </a:p>
          <a:p>
            <a:pPr lvl="1" eaLnBrk="1" hangingPunct="1">
              <a:defRPr/>
            </a:pPr>
            <a:r>
              <a:rPr lang="es-ES" sz="2000" dirty="0"/>
              <a:t>En su lugar, están diseñadas para procesar elementos en un orden particular</a:t>
            </a:r>
            <a:r>
              <a:rPr lang="es-ES_tradnl" alt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011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sz="4400" dirty="0">
                <a:solidFill>
                  <a:schemeClr val="accent2"/>
                </a:solidFill>
              </a:rPr>
              <a:t>Acceso restringido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" sz="2400" b="0" dirty="0"/>
              <a:t>En un arreglo, es posible acceder a cualquier elemento de dos maneras:</a:t>
            </a:r>
          </a:p>
          <a:p>
            <a:pPr lvl="1" eaLnBrk="1" hangingPunct="1">
              <a:defRPr/>
            </a:pPr>
            <a:r>
              <a:rPr lang="es-ES" sz="2000" dirty="0"/>
              <a:t>Acceso directo: Con el índice del elemento, se puede acceder a él de manera inmediata (O(1)).</a:t>
            </a:r>
          </a:p>
          <a:p>
            <a:pPr lvl="1" eaLnBrk="1" hangingPunct="1">
              <a:defRPr/>
            </a:pPr>
            <a:r>
              <a:rPr lang="es-ES" sz="2000" dirty="0"/>
              <a:t>Acceso secuencial: Si no se conoce el índice, es necesario buscar el elemento (O log(N) o O(N)).</a:t>
            </a:r>
            <a:endParaRPr lang="es-ES_tradnl" altLang="en-US" sz="2000" dirty="0"/>
          </a:p>
          <a:p>
            <a:pPr eaLnBrk="1" hangingPunct="1">
              <a:defRPr/>
            </a:pPr>
            <a:r>
              <a:rPr lang="es-ES" sz="2400" b="0" dirty="0"/>
              <a:t>En cambio, en las colas y pilas, el acceso a los elementos está restringido</a:t>
            </a:r>
            <a:r>
              <a:rPr lang="es-ES_tradnl" altLang="en-US" sz="2400" b="0" dirty="0"/>
              <a:t>:</a:t>
            </a:r>
          </a:p>
          <a:p>
            <a:pPr lvl="1" eaLnBrk="1" hangingPunct="1">
              <a:defRPr/>
            </a:pPr>
            <a:r>
              <a:rPr lang="es-ES" sz="2000" dirty="0"/>
              <a:t>Solo se puede leer o eliminar un elemento específico según las reglas de la estructura</a:t>
            </a:r>
            <a:r>
              <a:rPr lang="es-ES" altLang="en-US" sz="2000" dirty="0"/>
              <a:t>.</a:t>
            </a:r>
          </a:p>
          <a:p>
            <a:pPr lvl="1" eaLnBrk="1" hangingPunct="1">
              <a:defRPr/>
            </a:pPr>
            <a:r>
              <a:rPr lang="es-ES_tradnl" altLang="en-US" sz="2000" dirty="0"/>
              <a:t>La interfaz de estas estructuras está diseñada para imponer este acceso restringido.</a:t>
            </a:r>
          </a:p>
          <a:p>
            <a:pPr lvl="2" eaLnBrk="1" hangingPunct="1">
              <a:defRPr/>
            </a:pPr>
            <a:r>
              <a:rPr lang="es-ES_tradnl" altLang="en-US" sz="1600" dirty="0"/>
              <a:t>El acceso a otros elementos no está permitido.</a:t>
            </a:r>
          </a:p>
        </p:txBody>
      </p:sp>
    </p:spTree>
    <p:extLst>
      <p:ext uri="{BB962C8B-B14F-4D97-AF65-F5344CB8AC3E}">
        <p14:creationId xmlns:p14="http://schemas.microsoft.com/office/powerpoint/2010/main" val="1516364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sz="4400" dirty="0">
                <a:solidFill>
                  <a:schemeClr val="accent2"/>
                </a:solidFill>
              </a:rPr>
              <a:t>Más abstracto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altLang="en-US" sz="2400" b="0" dirty="0"/>
              <a:t>Las pilas, colas y colas de prioridad son estructuras más abstractas que los arreglos y muchas otras estructuras de datos.</a:t>
            </a:r>
          </a:p>
          <a:p>
            <a:pPr eaLnBrk="1" hangingPunct="1">
              <a:defRPr/>
            </a:pPr>
            <a:r>
              <a:rPr lang="es-ES_tradnl" altLang="en-US" sz="2400" b="0" dirty="0"/>
              <a:t>Se definen principalmente por su interfaz, es decir, las operaciones que se pueden realizar con ellas.</a:t>
            </a:r>
          </a:p>
          <a:p>
            <a:pPr eaLnBrk="1" hangingPunct="1">
              <a:defRPr/>
            </a:pPr>
            <a:r>
              <a:rPr lang="es-ES_tradnl" altLang="en-US" sz="2400" b="0" dirty="0"/>
              <a:t>El mecanismo subyacente utilizado para implementarlos no suele ser visible para su usuario.</a:t>
            </a:r>
          </a:p>
          <a:p>
            <a:pPr lvl="1" eaLnBrk="1" hangingPunct="1">
              <a:defRPr/>
            </a:pPr>
            <a:r>
              <a:rPr lang="es-ES_tradnl" altLang="en-US" sz="2000" dirty="0"/>
              <a:t>Por ejemplo, el mecanismo subyacente de una pila puede ser un arreglo o una lista enlazada</a:t>
            </a:r>
            <a:r>
              <a:rPr lang="es-ES_tradnl" alt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175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5F555536-45F7-4609-B557-4DAD5D61B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n-US" sz="4400" dirty="0">
                <a:solidFill>
                  <a:schemeClr val="accent2"/>
                </a:solidFill>
              </a:rPr>
              <a:t>Más abstracto</a:t>
            </a:r>
            <a:endParaRPr lang="es-ES_tradnl" altLang="en-US" dirty="0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1C89BCD-68A9-466C-A9A0-CF7036FDC1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r>
              <a:rPr lang="es-ES" sz="2400" b="0" dirty="0"/>
              <a:t>Cuando una estructura de datos se utiliza para implementar otra más abstracta, se dice que es una estructura de datos de "nivel inferior"</a:t>
            </a:r>
            <a:r>
              <a:rPr lang="es-ES_tradnl" sz="2400" b="0" dirty="0"/>
              <a:t>.</a:t>
            </a:r>
          </a:p>
          <a:p>
            <a:pPr lvl="1"/>
            <a:r>
              <a:rPr lang="es-ES" sz="2000" dirty="0"/>
              <a:t>Es como si la estructura abstracta:</a:t>
            </a:r>
          </a:p>
          <a:p>
            <a:pPr lvl="2"/>
            <a:r>
              <a:rPr lang="es-ES" sz="1600" dirty="0"/>
              <a:t>se "superpusiera" sobre la estructura de nivel inferior,</a:t>
            </a:r>
          </a:p>
          <a:p>
            <a:pPr lvl="2"/>
            <a:r>
              <a:rPr lang="es-ES" sz="1600" dirty="0"/>
              <a:t>ocultando los detalles de implementación,</a:t>
            </a:r>
          </a:p>
          <a:p>
            <a:pPr lvl="2"/>
            <a:r>
              <a:rPr lang="es-ES" sz="1600" dirty="0"/>
              <a:t>y exponiendo solo las operaciones definidas por su interfaz.</a:t>
            </a:r>
            <a:endParaRPr lang="es-ES_tradnl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65076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007DC4"/>
      </a:accent2>
      <a:accent3>
        <a:srgbClr val="FFFFFF"/>
      </a:accent3>
      <a:accent4>
        <a:srgbClr val="000000"/>
      </a:accent4>
      <a:accent5>
        <a:srgbClr val="DAEDEF"/>
      </a:accent5>
      <a:accent6>
        <a:srgbClr val="007DC4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1668</Words>
  <Application>Microsoft Office PowerPoint</Application>
  <PresentationFormat>On-screen Show (4:3)</PresentationFormat>
  <Paragraphs>142</Paragraphs>
  <Slides>27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Tw Cen MT</vt:lpstr>
      <vt:lpstr>Default Design</vt:lpstr>
      <vt:lpstr>Pilas y colas</vt:lpstr>
      <vt:lpstr>Temas</vt:lpstr>
      <vt:lpstr>Temas</vt:lpstr>
      <vt:lpstr>Distintas estructuras de datos adaptadas a diversos casos de uso</vt:lpstr>
      <vt:lpstr>Patrón de almacenamiento y recuperación</vt:lpstr>
      <vt:lpstr>Patrón de almacenamiento y recuperación cont.</vt:lpstr>
      <vt:lpstr>Acceso restringido</vt:lpstr>
      <vt:lpstr>Más abstracto</vt:lpstr>
      <vt:lpstr>Más abstracto</vt:lpstr>
      <vt:lpstr>Temas</vt:lpstr>
      <vt:lpstr>Pilas</vt:lpstr>
      <vt:lpstr>Pilas cont.</vt:lpstr>
      <vt:lpstr>La analogía postal</vt:lpstr>
      <vt:lpstr>La analogía postal</vt:lpstr>
      <vt:lpstr>La analogía postal cont.</vt:lpstr>
      <vt:lpstr>La analogía postal cont.</vt:lpstr>
      <vt:lpstr>Aplicaciones de la pila</vt:lpstr>
      <vt:lpstr>Terminología de la pila</vt:lpstr>
      <vt:lpstr>Terminología de la pila cont.</vt:lpstr>
      <vt:lpstr>La herramienta de visualización de pilas</vt:lpstr>
      <vt:lpstr>Operaciones de la pila</vt:lpstr>
      <vt:lpstr>Ejemplo - Push</vt:lpstr>
      <vt:lpstr>La operación Push</vt:lpstr>
      <vt:lpstr>La operación Push cont.</vt:lpstr>
      <vt:lpstr>Ejemplo - Pop</vt:lpstr>
      <vt:lpstr>La operación Pop</vt:lpstr>
      <vt:lpstr>La operación Pop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felix.ladstaetter@gmx.at</dc:creator>
  <cp:keywords>, docId:16813DA32E858DFD14F6A557CEE0C7FD</cp:keywords>
  <cp:lastModifiedBy>Felix Ladstatter</cp:lastModifiedBy>
  <cp:revision>322</cp:revision>
  <dcterms:created xsi:type="dcterms:W3CDTF">2011-02-21T19:15:53Z</dcterms:created>
  <dcterms:modified xsi:type="dcterms:W3CDTF">2025-03-03T16:28:47Z</dcterms:modified>
</cp:coreProperties>
</file>

<file path=docProps/thumbnail.jpeg>
</file>